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377" r:id="rId3"/>
    <p:sldId id="376" r:id="rId4"/>
    <p:sldId id="378" r:id="rId5"/>
    <p:sldId id="379" r:id="rId6"/>
    <p:sldId id="380" r:id="rId7"/>
    <p:sldId id="381" r:id="rId8"/>
    <p:sldId id="382" r:id="rId9"/>
    <p:sldId id="383" r:id="rId10"/>
    <p:sldId id="386" r:id="rId11"/>
    <p:sldId id="384" r:id="rId12"/>
    <p:sldId id="385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15" r:id="rId29"/>
    <p:sldId id="416" r:id="rId30"/>
    <p:sldId id="417" r:id="rId31"/>
    <p:sldId id="407" r:id="rId32"/>
    <p:sldId id="405" r:id="rId33"/>
    <p:sldId id="409" r:id="rId34"/>
    <p:sldId id="410" r:id="rId35"/>
    <p:sldId id="411" r:id="rId36"/>
    <p:sldId id="412" r:id="rId37"/>
    <p:sldId id="413" r:id="rId38"/>
    <p:sldId id="414" r:id="rId39"/>
    <p:sldId id="406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2" r:id="rId53"/>
    <p:sldId id="433" r:id="rId54"/>
    <p:sldId id="431" r:id="rId55"/>
    <p:sldId id="443" r:id="rId56"/>
    <p:sldId id="444" r:id="rId57"/>
    <p:sldId id="445" r:id="rId58"/>
    <p:sldId id="434" r:id="rId59"/>
    <p:sldId id="430" r:id="rId60"/>
    <p:sldId id="438" r:id="rId61"/>
    <p:sldId id="439" r:id="rId62"/>
    <p:sldId id="435" r:id="rId63"/>
    <p:sldId id="436" r:id="rId64"/>
    <p:sldId id="437" r:id="rId65"/>
    <p:sldId id="440" r:id="rId66"/>
    <p:sldId id="441" r:id="rId67"/>
    <p:sldId id="442" r:id="rId68"/>
  </p:sldIdLst>
  <p:sldSz cx="9144000" cy="6858000" type="screen4x3"/>
  <p:notesSz cx="7102475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A2445-AB67-480C-B510-CC74A5B7106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154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43232-0014-4EA0-81E7-EEB04542B503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8040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972B6-4AE2-4BB9-B924-A44C40BFE09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765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57C7C-2D72-4EDC-AA3F-7EEC6836D04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969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97DB1-ABAD-434D-9A4A-75CACFBABD3D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8668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DCF3E-58B0-4D9F-9E69-A0E782F54B0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72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30E8-EE2E-46C8-BCEA-C411C4365CE2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9164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17555-10A6-4DEC-9055-A95F1D41F4C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5380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423D6-CF82-4F65-99E4-5527A92CC7A8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276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1AE-FB0D-487B-8578-D0A986B08F8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75360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3B1D6-C5C1-4B34-8B61-761A42EE9750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56660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F11B76-22B6-4ED2-916E-5F2C4EB4543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77" r:id="rId2"/>
    <p:sldLayoutId id="2147484085" r:id="rId3"/>
    <p:sldLayoutId id="2147484078" r:id="rId4"/>
    <p:sldLayoutId id="2147484086" r:id="rId5"/>
    <p:sldLayoutId id="2147484079" r:id="rId6"/>
    <p:sldLayoutId id="2147484080" r:id="rId7"/>
    <p:sldLayoutId id="2147484087" r:id="rId8"/>
    <p:sldLayoutId id="2147484081" r:id="rId9"/>
    <p:sldLayoutId id="2147484082" r:id="rId10"/>
    <p:sldLayoutId id="21474840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4400" dirty="0" err="1" smtClean="0"/>
              <a:t>Segementação</a:t>
            </a:r>
            <a:r>
              <a:rPr lang="pt-BR" sz="4400" dirty="0" smtClean="0"/>
              <a:t> de imagens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Nielsen Castelo Damasceno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pontos isolados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828800"/>
            <a:ext cx="2978185" cy="25146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676400"/>
            <a:ext cx="537100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8677" name="Retângulo 2"/>
          <p:cNvSpPr>
            <a:spLocks noChangeArrowheads="1"/>
          </p:cNvSpPr>
          <p:nvPr/>
        </p:nvSpPr>
        <p:spPr bwMode="auto">
          <a:xfrm>
            <a:off x="838200" y="1828800"/>
            <a:ext cx="7467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b="1" dirty="0"/>
              <a:t>Detectar os pontos isolados da Imagem </a:t>
            </a:r>
            <a:r>
              <a:rPr lang="pt-BR" altLang="pt-BR" b="1" dirty="0" err="1"/>
              <a:t>points.tif</a:t>
            </a:r>
            <a:r>
              <a:rPr lang="pt-BR" altLang="pt-BR" b="1" dirty="0"/>
              <a:t>.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/>
              <a:t>f = </a:t>
            </a:r>
            <a:r>
              <a:rPr lang="en-US" altLang="pt-BR" dirty="0" err="1"/>
              <a:t>imread</a:t>
            </a:r>
            <a:r>
              <a:rPr lang="en-US" altLang="pt-BR" dirty="0"/>
              <a:t>('</a:t>
            </a:r>
            <a:r>
              <a:rPr lang="en-US" altLang="pt-BR" dirty="0" err="1"/>
              <a:t>point.tif</a:t>
            </a:r>
            <a:r>
              <a:rPr lang="en-US" altLang="pt-BR" dirty="0"/>
              <a:t>');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 err="1"/>
              <a:t>fg</a:t>
            </a:r>
            <a:r>
              <a:rPr lang="en-US" altLang="pt-BR" dirty="0"/>
              <a:t> = rgb2gray(f)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/>
              <a:t>w = [-1 -1 -1; -1  8 -1; -1 -1 -1];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/>
              <a:t>g = </a:t>
            </a:r>
            <a:r>
              <a:rPr lang="en-US" altLang="pt-BR" dirty="0" err="1"/>
              <a:t>imfilter</a:t>
            </a:r>
            <a:r>
              <a:rPr lang="en-US" altLang="pt-BR" dirty="0"/>
              <a:t>(</a:t>
            </a:r>
            <a:r>
              <a:rPr lang="en-US" altLang="pt-BR" dirty="0" err="1"/>
              <a:t>fg,w</a:t>
            </a:r>
            <a:r>
              <a:rPr lang="en-US" altLang="pt-BR" dirty="0"/>
              <a:t>);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/>
              <a:t>BW = im2bw(g);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 err="1"/>
              <a:t>figure;imshow</a:t>
            </a:r>
            <a:r>
              <a:rPr lang="en-US" altLang="pt-BR" dirty="0"/>
              <a:t>(</a:t>
            </a:r>
            <a:r>
              <a:rPr lang="en-US" altLang="pt-BR" dirty="0" err="1"/>
              <a:t>fg</a:t>
            </a:r>
            <a:r>
              <a:rPr lang="en-US" altLang="pt-BR" dirty="0"/>
              <a:t>) </a:t>
            </a:r>
            <a:endParaRPr lang="pt-BR" altLang="pt-BR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dirty="0" err="1"/>
              <a:t>figure;imshow</a:t>
            </a:r>
            <a:r>
              <a:rPr lang="en-US" altLang="pt-BR" dirty="0"/>
              <a:t>(BW)</a:t>
            </a:r>
            <a:endParaRPr lang="pt-BR" altLang="pt-BR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pontos isolados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60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297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17713"/>
            <a:ext cx="4246563" cy="430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01850"/>
            <a:ext cx="4198938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pontos isolados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31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linhas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r>
              <a:rPr lang="pt-BR" dirty="0" smtClean="0"/>
              <a:t>Utilizando filtro laplaciano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057399"/>
            <a:ext cx="3962400" cy="45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linhas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r>
              <a:rPr lang="pt-BR" dirty="0" smtClean="0"/>
              <a:t>Usando direções especificas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62200"/>
            <a:ext cx="8891837" cy="247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linhas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r>
              <a:rPr lang="pt-BR" dirty="0" smtClean="0"/>
              <a:t>Usando direções especificas</a:t>
            </a:r>
            <a:endParaRPr lang="pt-B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724400"/>
            <a:ext cx="439360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075239"/>
            <a:ext cx="4896246" cy="24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6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bordas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/>
          <a:lstStyle/>
          <a:p>
            <a:r>
              <a:rPr lang="pt-BR" dirty="0" smtClean="0"/>
              <a:t>A detecção de bordas é o método usado mais frequentemente para segmentar as imagens com base nas variações abruptas (locais) de intensidade.</a:t>
            </a:r>
          </a:p>
          <a:p>
            <a:r>
              <a:rPr lang="pt-BR" dirty="0" smtClean="0"/>
              <a:t>Os modelos são:</a:t>
            </a:r>
          </a:p>
          <a:p>
            <a:pPr lvl="1"/>
            <a:r>
              <a:rPr lang="pt-BR" dirty="0" smtClean="0"/>
              <a:t>Borda de degrau;</a:t>
            </a:r>
          </a:p>
          <a:p>
            <a:pPr lvl="1"/>
            <a:r>
              <a:rPr lang="pt-BR" dirty="0" smtClean="0"/>
              <a:t>Borda de rampa;</a:t>
            </a:r>
          </a:p>
          <a:p>
            <a:pPr lvl="1"/>
            <a:r>
              <a:rPr lang="pt-BR" dirty="0" smtClean="0"/>
              <a:t>Forma de telhado.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45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bordas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4" y="2057399"/>
            <a:ext cx="8890846" cy="228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bordas (Reais)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95400"/>
            <a:ext cx="44481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9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Comportamento 1ª e 2ª derivada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5" y="1513764"/>
            <a:ext cx="4816069" cy="519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6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Segmentação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57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45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4581" name="CaixaDeTexto 1"/>
          <p:cNvSpPr txBox="1">
            <a:spLocks noChangeArrowheads="1"/>
          </p:cNvSpPr>
          <p:nvPr/>
        </p:nvSpPr>
        <p:spPr bwMode="auto">
          <a:xfrm>
            <a:off x="363538" y="4022725"/>
            <a:ext cx="949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Problema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312863" y="4022725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Aquisição</a:t>
            </a:r>
          </a:p>
          <a:p>
            <a:pPr algn="ctr" eaLnBrk="1" hangingPunct="1">
              <a:defRPr/>
            </a:pPr>
            <a:r>
              <a:rPr lang="pt-BR" sz="1400" dirty="0" smtClean="0"/>
              <a:t>de imagem</a:t>
            </a:r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1160463" y="2574925"/>
            <a:ext cx="1676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Pré-processamento</a:t>
            </a:r>
            <a:endParaRPr lang="pt-BR" sz="1400" dirty="0"/>
          </a:p>
        </p:txBody>
      </p:sp>
      <p:sp>
        <p:nvSpPr>
          <p:cNvPr id="9" name="Retângulo 8"/>
          <p:cNvSpPr/>
          <p:nvPr/>
        </p:nvSpPr>
        <p:spPr>
          <a:xfrm>
            <a:off x="3795713" y="1584325"/>
            <a:ext cx="1447800" cy="8382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Segmentação</a:t>
            </a:r>
            <a:endParaRPr lang="pt-BR" sz="1400" dirty="0"/>
          </a:p>
        </p:txBody>
      </p:sp>
      <p:sp>
        <p:nvSpPr>
          <p:cNvPr id="10" name="Retângulo 9"/>
          <p:cNvSpPr/>
          <p:nvPr/>
        </p:nvSpPr>
        <p:spPr>
          <a:xfrm>
            <a:off x="5732463" y="1508125"/>
            <a:ext cx="15240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Representação</a:t>
            </a:r>
          </a:p>
          <a:p>
            <a:pPr algn="ctr" eaLnBrk="1" hangingPunct="1">
              <a:defRPr/>
            </a:pPr>
            <a:r>
              <a:rPr lang="pt-BR" sz="1400" dirty="0" smtClean="0"/>
              <a:t>e descrição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3522663" y="3413125"/>
            <a:ext cx="1981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Base</a:t>
            </a:r>
          </a:p>
          <a:p>
            <a:pPr algn="ctr" eaLnBrk="1" hangingPunct="1">
              <a:defRPr/>
            </a:pPr>
            <a:r>
              <a:rPr lang="pt-BR" sz="1400" dirty="0" smtClean="0"/>
              <a:t>do conhecimento</a:t>
            </a:r>
            <a:endParaRPr lang="pt-BR" sz="1400" dirty="0"/>
          </a:p>
        </p:txBody>
      </p:sp>
      <p:sp>
        <p:nvSpPr>
          <p:cNvPr id="12" name="Retângulo 11"/>
          <p:cNvSpPr/>
          <p:nvPr/>
        </p:nvSpPr>
        <p:spPr>
          <a:xfrm>
            <a:off x="5808663" y="3292475"/>
            <a:ext cx="19050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pt-B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pt-BR" sz="1400" dirty="0" smtClean="0"/>
              <a:t>Reconhecimento e interpretação</a:t>
            </a:r>
            <a:endParaRPr lang="pt-BR" sz="1400" dirty="0"/>
          </a:p>
        </p:txBody>
      </p:sp>
      <p:sp>
        <p:nvSpPr>
          <p:cNvPr id="24588" name="CaixaDeTexto 13"/>
          <p:cNvSpPr txBox="1">
            <a:spLocks noChangeArrowheads="1"/>
          </p:cNvSpPr>
          <p:nvPr/>
        </p:nvSpPr>
        <p:spPr bwMode="auto">
          <a:xfrm>
            <a:off x="7713663" y="4021138"/>
            <a:ext cx="992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Resultado</a:t>
            </a:r>
          </a:p>
        </p:txBody>
      </p:sp>
      <p:cxnSp>
        <p:nvCxnSpPr>
          <p:cNvPr id="14" name="Conector de seta reta 13"/>
          <p:cNvCxnSpPr>
            <a:endCxn id="7" idx="1"/>
          </p:cNvCxnSpPr>
          <p:nvPr/>
        </p:nvCxnSpPr>
        <p:spPr>
          <a:xfrm>
            <a:off x="474663" y="4327525"/>
            <a:ext cx="838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7" idx="3"/>
            <a:endCxn id="11" idx="1"/>
          </p:cNvCxnSpPr>
          <p:nvPr/>
        </p:nvCxnSpPr>
        <p:spPr>
          <a:xfrm>
            <a:off x="2684463" y="4327525"/>
            <a:ext cx="838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7" idx="0"/>
            <a:endCxn id="8" idx="2"/>
          </p:cNvCxnSpPr>
          <p:nvPr/>
        </p:nvCxnSpPr>
        <p:spPr>
          <a:xfrm flipV="1">
            <a:off x="1998663" y="3336925"/>
            <a:ext cx="0" cy="685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8" idx="0"/>
            <a:endCxn id="9" idx="1"/>
          </p:cNvCxnSpPr>
          <p:nvPr/>
        </p:nvCxnSpPr>
        <p:spPr>
          <a:xfrm rot="5400000" flipH="1" flipV="1">
            <a:off x="2611438" y="1390650"/>
            <a:ext cx="571500" cy="179705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9" idx="3"/>
            <a:endCxn id="10" idx="1"/>
          </p:cNvCxnSpPr>
          <p:nvPr/>
        </p:nvCxnSpPr>
        <p:spPr>
          <a:xfrm flipV="1">
            <a:off x="5243513" y="1998663"/>
            <a:ext cx="488950" cy="47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8" idx="3"/>
            <a:endCxn id="11" idx="0"/>
          </p:cNvCxnSpPr>
          <p:nvPr/>
        </p:nvCxnSpPr>
        <p:spPr>
          <a:xfrm>
            <a:off x="2836863" y="2955925"/>
            <a:ext cx="1676400" cy="45720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1" idx="3"/>
            <a:endCxn id="12" idx="1"/>
          </p:cNvCxnSpPr>
          <p:nvPr/>
        </p:nvCxnSpPr>
        <p:spPr>
          <a:xfrm flipV="1">
            <a:off x="5503863" y="4321175"/>
            <a:ext cx="304800" cy="635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0" idx="2"/>
          </p:cNvCxnSpPr>
          <p:nvPr/>
        </p:nvCxnSpPr>
        <p:spPr>
          <a:xfrm>
            <a:off x="6494463" y="2489200"/>
            <a:ext cx="0" cy="80327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3"/>
          </p:cNvCxnSpPr>
          <p:nvPr/>
        </p:nvCxnSpPr>
        <p:spPr>
          <a:xfrm>
            <a:off x="7256463" y="1998663"/>
            <a:ext cx="228600" cy="1293812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2" idx="3"/>
          </p:cNvCxnSpPr>
          <p:nvPr/>
        </p:nvCxnSpPr>
        <p:spPr>
          <a:xfrm>
            <a:off x="7713663" y="4321175"/>
            <a:ext cx="1066800" cy="95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4665663" y="2422525"/>
            <a:ext cx="0" cy="9906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20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2970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básica de bordas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O gradiente é a ferramenta ideal para encontra a força (intensidade) e a direção da borda na posição (</a:t>
                </a:r>
                <a:r>
                  <a:rPr lang="pt-BR" dirty="0" err="1" smtClean="0"/>
                  <a:t>x,y</a:t>
                </a:r>
                <a:r>
                  <a:rPr lang="pt-BR" dirty="0" smtClean="0"/>
                  <a:t>) de uma imagem,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, denotado por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, e definido como o vetor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𝑔𝑟𝑎𝑑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 algn="just">
                  <a:buNone/>
                </a:pPr>
                <a:r>
                  <a:rPr lang="pt-BR" dirty="0" smtClean="0"/>
                  <a:t>Esse vetor tem a importante propriedade geométrica de apontar no sentido da maior taxa de variação de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 no local (</a:t>
                </a:r>
                <a:r>
                  <a:rPr lang="pt-BR" dirty="0" err="1" smtClean="0"/>
                  <a:t>x,y</a:t>
                </a:r>
                <a:r>
                  <a:rPr lang="pt-BR" dirty="0" smtClean="0"/>
                  <a:t>).</a:t>
                </a: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54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O módulo ou magnitude (tamanho) do vetor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dirty="0" smtClean="0"/>
                  <a:t> é expresso como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sendo que: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𝑚𝑎𝑔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 é uma imagem do mesmo tamanho que a original, criada quando x e y podem variar ao longo de todas as posições de pixel em f.</a:t>
                </a:r>
              </a:p>
              <a:p>
                <a:pPr algn="just"/>
                <a:r>
                  <a:rPr lang="pt-BR" dirty="0" smtClean="0"/>
                  <a:t>A direção do vetor gradiente é dada pelo ângulo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tanh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pt-BR" dirty="0" smtClean="0"/>
                  <a:t>.</a:t>
                </a:r>
              </a:p>
              <a:p>
                <a:pPr marL="0" indent="0" algn="just">
                  <a:buNone/>
                </a:pPr>
                <a:r>
                  <a:rPr lang="pt-BR" dirty="0" smtClean="0"/>
                  <a:t>medido em relação a x.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 b="-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básica de bordas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110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Propriedade do gradiente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03" y="1905000"/>
            <a:ext cx="888124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Mascara para calcular o gradiente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2209800" cy="203025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891352"/>
            <a:ext cx="3227646" cy="18424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18" y="4114800"/>
            <a:ext cx="3641849" cy="22098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077269"/>
            <a:ext cx="3886200" cy="22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4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 direções diagonais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191000" cy="48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0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 do Sobel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5" name="Retângulo 3"/>
          <p:cNvSpPr>
            <a:spLocks noChangeArrowheads="1"/>
          </p:cNvSpPr>
          <p:nvPr/>
        </p:nvSpPr>
        <p:spPr bwMode="auto">
          <a:xfrm>
            <a:off x="533400" y="1524000"/>
            <a:ext cx="82296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 dirty="0"/>
              <a:t>Aplicar o Detector de Bordas de Sobel na imagem e obter o valor de </a:t>
            </a:r>
            <a:r>
              <a:rPr lang="pt-BR" altLang="pt-BR" sz="2000" b="1" dirty="0" err="1"/>
              <a:t>Threshold</a:t>
            </a:r>
            <a:r>
              <a:rPr lang="pt-BR" altLang="pt-BR" sz="2000" b="1" dirty="0"/>
              <a:t>(t).</a:t>
            </a:r>
            <a:endParaRPr lang="pt-BR" altLang="pt-BR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b="1" dirty="0"/>
              <a:t> </a:t>
            </a:r>
            <a:endParaRPr lang="pt-BR" altLang="pt-BR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000" dirty="0"/>
              <a:t>f2 = </a:t>
            </a:r>
            <a:r>
              <a:rPr lang="en-US" altLang="pt-BR" sz="2000" dirty="0" err="1"/>
              <a:t>imread</a:t>
            </a:r>
            <a:r>
              <a:rPr lang="en-US" altLang="pt-BR" sz="2000" dirty="0"/>
              <a:t>('</a:t>
            </a:r>
            <a:r>
              <a:rPr lang="en-US" altLang="pt-BR" sz="2000" dirty="0" err="1"/>
              <a:t>igreja.tif</a:t>
            </a:r>
            <a:r>
              <a:rPr lang="en-US" altLang="pt-BR" sz="2000" dirty="0"/>
              <a:t>'); </a:t>
            </a:r>
            <a:endParaRPr lang="pt-BR" altLang="pt-BR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000" dirty="0"/>
              <a:t>[g2,t]=edge(f2,'sobel'); </a:t>
            </a:r>
            <a:endParaRPr lang="pt-BR" altLang="pt-BR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000" dirty="0"/>
              <a:t>figure; </a:t>
            </a:r>
            <a:r>
              <a:rPr lang="en-US" altLang="pt-BR" sz="2000" dirty="0" err="1"/>
              <a:t>imshow</a:t>
            </a:r>
            <a:r>
              <a:rPr lang="en-US" altLang="pt-BR" sz="2000" dirty="0"/>
              <a:t>(f2);</a:t>
            </a:r>
            <a:endParaRPr lang="pt-BR" altLang="pt-BR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pt-BR" sz="2000" dirty="0"/>
              <a:t>figure; </a:t>
            </a:r>
            <a:r>
              <a:rPr lang="en-US" altLang="pt-BR" sz="2000" dirty="0" err="1"/>
              <a:t>imshow</a:t>
            </a:r>
            <a:r>
              <a:rPr lang="en-US" altLang="pt-BR" sz="2000" dirty="0"/>
              <a:t>(g2);</a:t>
            </a:r>
            <a:endParaRPr lang="pt-BR" altLang="pt-BR" sz="2000" dirty="0"/>
          </a:p>
        </p:txBody>
      </p:sp>
      <p:pic>
        <p:nvPicPr>
          <p:cNvPr id="358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32213"/>
            <a:ext cx="2808288" cy="289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810000"/>
            <a:ext cx="2801938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437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 de bordas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Superior os outros métodos.</a:t>
            </a:r>
          </a:p>
          <a:p>
            <a:r>
              <a:rPr lang="pt-BR" dirty="0" smtClean="0"/>
              <a:t>Baseia-se em três objetivos básicos:</a:t>
            </a:r>
          </a:p>
          <a:p>
            <a:pPr lvl="1"/>
            <a:r>
              <a:rPr lang="pt-BR" dirty="0" smtClean="0"/>
              <a:t>Baixa taxa de erro: As bordas detectadas devem ser o mais próximas possível das bordas verdadeiras.</a:t>
            </a:r>
          </a:p>
          <a:p>
            <a:pPr lvl="1"/>
            <a:r>
              <a:rPr lang="pt-BR" dirty="0" smtClean="0"/>
              <a:t>Os pontos de bordas devem estar bem localizados: A distância entre um ponto marcado como uma borda pelo detector e o centro da borda verdadeira deve ser mínima.</a:t>
            </a:r>
          </a:p>
          <a:p>
            <a:pPr lvl="1"/>
            <a:r>
              <a:rPr lang="pt-BR" dirty="0" smtClean="0"/>
              <a:t>Resposta de um único ponto de borda: O detector não deve identificar múltiplos pixels de borda em que apenas um único ponto de borda existe.</a:t>
            </a:r>
          </a:p>
          <a:p>
            <a:r>
              <a:rPr lang="pt-BR" dirty="0" smtClean="0"/>
              <a:t>A essência de </a:t>
            </a:r>
            <a:r>
              <a:rPr lang="pt-BR" dirty="0" err="1" smtClean="0"/>
              <a:t>Canny</a:t>
            </a:r>
            <a:r>
              <a:rPr lang="pt-BR" dirty="0" smtClean="0"/>
              <a:t> foi expressar os três critérios matematicamente e tentar encontra soluções ótimas para essas formulações.</a:t>
            </a:r>
            <a:endParaRPr lang="pt-BR" dirty="0"/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134470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 de bordas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>
              <a:defRPr/>
            </a:pPr>
            <a:r>
              <a:rPr lang="pt-BR" dirty="0">
                <a:latin typeface="Arial" charset="0"/>
              </a:rPr>
              <a:t>É um filtro de </a:t>
            </a:r>
            <a:r>
              <a:rPr lang="pt-BR" dirty="0" err="1">
                <a:latin typeface="Arial" charset="0"/>
              </a:rPr>
              <a:t>convolução</a:t>
            </a:r>
            <a:r>
              <a:rPr lang="pt-BR" dirty="0">
                <a:latin typeface="Arial" charset="0"/>
              </a:rPr>
              <a:t> que usa a primeira derivada.</a:t>
            </a:r>
          </a:p>
          <a:p>
            <a:pPr marL="342900" indent="-342900" eaLnBrk="1" hangingPunct="1">
              <a:defRPr/>
            </a:pPr>
            <a:r>
              <a:rPr lang="pt-BR" dirty="0">
                <a:latin typeface="Arial" charset="0"/>
              </a:rPr>
              <a:t>Suaviza o ruído e localiza bordas, combinando um operador diferencial com um filtro Gaussiano.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971800"/>
            <a:ext cx="62960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5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 de bordas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763000" cy="230722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8" y="4136019"/>
            <a:ext cx="8758451" cy="23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7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Detector de bordas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39922"/>
            <a:ext cx="5486400" cy="29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segmentação subdivide uma imagem em regiões ou objetos que a compõem. O nível de detalhe em que a subdivisão é realizada depende do problema a ser resolvido.</a:t>
            </a:r>
          </a:p>
          <a:p>
            <a:r>
              <a:rPr lang="pt-BR" dirty="0" smtClean="0"/>
              <a:t>A segmentação de imagens não triviais é uma das tarefas mais difíceis no processamento de imagens.</a:t>
            </a:r>
          </a:p>
          <a:p>
            <a:r>
              <a:rPr lang="pt-BR" dirty="0" smtClean="0"/>
              <a:t>A maioria dos algoritmos se baseia-se em uma das seguintes propriedades bacias de valores de intensidade: </a:t>
            </a:r>
            <a:r>
              <a:rPr lang="pt-BR" b="1" dirty="0" smtClean="0"/>
              <a:t>descontinuidade</a:t>
            </a:r>
            <a:r>
              <a:rPr lang="pt-BR" dirty="0" smtClean="0"/>
              <a:t> e </a:t>
            </a:r>
            <a:r>
              <a:rPr lang="pt-BR" b="1" dirty="0" smtClean="0"/>
              <a:t>similaridade</a:t>
            </a:r>
            <a:r>
              <a:rPr lang="pt-BR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convolução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(relembrando)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828800"/>
            <a:ext cx="3581400" cy="30765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828800"/>
            <a:ext cx="1238250" cy="11144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4724400"/>
            <a:ext cx="3657600" cy="1695450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1143000" y="2386012"/>
            <a:ext cx="5191126" cy="2809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950" y="3218384"/>
            <a:ext cx="1257300" cy="10668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162800" y="2386012"/>
            <a:ext cx="94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Vertical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162800" y="3552912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Horizontal</a:t>
            </a: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955757"/>
            <a:ext cx="3200400" cy="186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 de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t-BR" dirty="0" smtClean="0">
                <a:latin typeface="Arial" charset="0"/>
              </a:rPr>
              <a:t>Suavizar a imagem de entrada com um filtro gaussiano.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t-BR" dirty="0" smtClean="0">
                <a:latin typeface="Arial" charset="0"/>
              </a:rPr>
              <a:t>Calcular a magnitude do gradiente e os ângulo das imagens.(pode utilizar a </a:t>
            </a:r>
            <a:r>
              <a:rPr lang="pt-BR" dirty="0" err="1" smtClean="0">
                <a:latin typeface="Arial" charset="0"/>
              </a:rPr>
              <a:t>convolução</a:t>
            </a:r>
            <a:r>
              <a:rPr lang="pt-BR" dirty="0" smtClean="0">
                <a:latin typeface="Arial" charset="0"/>
              </a:rPr>
              <a:t> usando a mascara f (derivada em direção a x) e a mascara g (derivada em direção a y)).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t-BR" dirty="0" smtClean="0">
                <a:latin typeface="Arial" charset="0"/>
              </a:rPr>
              <a:t>Aplicar a supressão não máxima na imagem da magnitude do gradiente.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pt-BR" dirty="0" smtClean="0">
                <a:latin typeface="Arial" charset="0"/>
              </a:rPr>
              <a:t>Usar a dupla limiarização e análise de conectividade para detectar e conectar as bordas.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584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415658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Supressão de não máximos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2828925" cy="2762250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V="1">
            <a:off x="5486400" y="2514600"/>
            <a:ext cx="0" cy="1905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486400" y="4397992"/>
            <a:ext cx="2133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5486400" y="2781300"/>
            <a:ext cx="1447800" cy="1616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 flipV="1">
            <a:off x="4206993" y="2781299"/>
            <a:ext cx="1279406" cy="16166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962400" y="2514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134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265826" y="22612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90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713628" y="2504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45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7620000" y="42133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</a:t>
            </a:r>
            <a:endParaRPr lang="pt-BR" dirty="0"/>
          </a:p>
        </p:txBody>
      </p:sp>
      <p:sp>
        <p:nvSpPr>
          <p:cNvPr id="24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 smtClean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marL="457200" indent="-457200" eaLnBrk="1" hangingPunct="1">
              <a:buFont typeface="+mj-lt"/>
              <a:buAutoNum type="arabicPeriod"/>
              <a:defRPr/>
            </a:pP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pPr eaLnBrk="1" hangingPunct="1"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Arredonda os ângulos dos pixels.</a:t>
            </a:r>
          </a:p>
          <a:p>
            <a:pPr eaLnBrk="1" hangingPunct="1">
              <a:defRPr/>
            </a:pP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Se não for maior que os pixels na frente e atrás deve-se zerar.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2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Supressão de não máximos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5486400" y="2514600"/>
            <a:ext cx="0" cy="19050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/>
          <p:nvPr/>
        </p:nvCxnSpPr>
        <p:spPr>
          <a:xfrm>
            <a:off x="5486400" y="4397992"/>
            <a:ext cx="21336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5486400" y="2781300"/>
            <a:ext cx="1447800" cy="16166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H="1" flipV="1">
            <a:off x="4206993" y="2781299"/>
            <a:ext cx="1279406" cy="16166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962400" y="2514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134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265826" y="22612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90</a:t>
            </a:r>
            <a:endParaRPr lang="pt-BR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6713628" y="250466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45</a:t>
            </a:r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7620000" y="421332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0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851" y="1905000"/>
            <a:ext cx="2847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9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histerese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2" y="1828800"/>
            <a:ext cx="4333875" cy="357187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334000" y="2133600"/>
            <a:ext cx="223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Dois limiares: 5 e 8</a:t>
            </a:r>
          </a:p>
          <a:p>
            <a:endParaRPr lang="pt-BR" dirty="0"/>
          </a:p>
          <a:p>
            <a:r>
              <a:rPr lang="pt-BR" dirty="0" smtClean="0"/>
              <a:t>Seguir pelas bordas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819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histerese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181600" y="228600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Marcar os pixels que são maiores </a:t>
            </a:r>
          </a:p>
          <a:p>
            <a:r>
              <a:rPr lang="pt-BR" dirty="0" smtClean="0"/>
              <a:t>ou iguais ao máximo.</a:t>
            </a:r>
          </a:p>
          <a:p>
            <a:endParaRPr lang="pt-BR" dirty="0" smtClean="0"/>
          </a:p>
          <a:p>
            <a:r>
              <a:rPr lang="pt-BR" dirty="0" smtClean="0"/>
              <a:t>Seguir </a:t>
            </a:r>
            <a:r>
              <a:rPr lang="pt-BR" dirty="0"/>
              <a:t>pelas </a:t>
            </a:r>
            <a:r>
              <a:rPr lang="pt-BR" dirty="0" smtClean="0"/>
              <a:t>bordas. Se encontrar</a:t>
            </a:r>
          </a:p>
          <a:p>
            <a:r>
              <a:rPr lang="pt-BR" dirty="0" smtClean="0"/>
              <a:t>um pixel menor que 5 retire esse</a:t>
            </a:r>
          </a:p>
          <a:p>
            <a:r>
              <a:rPr lang="pt-BR" dirty="0" smtClean="0"/>
              <a:t>pixel da sua borda.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73" y="1752600"/>
            <a:ext cx="43624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histerese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181600" y="228600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Marcar os pixels que são maiores </a:t>
            </a:r>
          </a:p>
          <a:p>
            <a:r>
              <a:rPr lang="pt-BR" dirty="0" smtClean="0"/>
              <a:t>ou iguais ao máximo.</a:t>
            </a:r>
          </a:p>
          <a:p>
            <a:endParaRPr lang="pt-BR" dirty="0" smtClean="0"/>
          </a:p>
          <a:p>
            <a:r>
              <a:rPr lang="pt-BR" dirty="0" smtClean="0"/>
              <a:t>Seguir </a:t>
            </a:r>
            <a:r>
              <a:rPr lang="pt-BR" dirty="0"/>
              <a:t>pelas </a:t>
            </a:r>
            <a:r>
              <a:rPr lang="pt-BR" dirty="0" smtClean="0"/>
              <a:t>bordas. Se encontrar</a:t>
            </a:r>
          </a:p>
          <a:p>
            <a:r>
              <a:rPr lang="pt-BR" dirty="0" smtClean="0"/>
              <a:t>um pixel menor que 5 não seguir a borda na direção desse pixel.</a:t>
            </a:r>
            <a:endParaRPr lang="pt-BR" dirty="0"/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43815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por histerese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5181600" y="228600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Marcar os pixels que são maiores </a:t>
            </a:r>
          </a:p>
          <a:p>
            <a:r>
              <a:rPr lang="pt-BR" dirty="0" smtClean="0"/>
              <a:t>ou iguais ao máximo.</a:t>
            </a:r>
          </a:p>
          <a:p>
            <a:endParaRPr lang="pt-BR" dirty="0" smtClean="0"/>
          </a:p>
          <a:p>
            <a:r>
              <a:rPr lang="pt-BR" dirty="0" smtClean="0"/>
              <a:t>Seguir </a:t>
            </a:r>
            <a:r>
              <a:rPr lang="pt-BR" dirty="0"/>
              <a:t>pelas </a:t>
            </a:r>
            <a:r>
              <a:rPr lang="pt-BR" dirty="0" smtClean="0"/>
              <a:t>bordas. Se encontrar</a:t>
            </a:r>
          </a:p>
          <a:p>
            <a:r>
              <a:rPr lang="pt-BR" dirty="0" smtClean="0"/>
              <a:t>um pixel menor que 5 não seguir a borda na direção desse pixel.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99" y="1828800"/>
            <a:ext cx="4486701" cy="36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Suavização Gaussiana</a:t>
            </a:r>
          </a:p>
          <a:p>
            <a:r>
              <a:rPr lang="pt-BR" dirty="0" smtClean="0"/>
              <a:t>Cálculo dos gradientes</a:t>
            </a:r>
          </a:p>
          <a:p>
            <a:r>
              <a:rPr lang="pt-BR" dirty="0" smtClean="0"/>
              <a:t>Supressão de Não máximos</a:t>
            </a:r>
          </a:p>
          <a:p>
            <a:r>
              <a:rPr lang="pt-BR" dirty="0" err="1" smtClean="0"/>
              <a:t>Limiarização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r>
              <a:rPr lang="pt-BR" dirty="0" smtClean="0"/>
              <a:t>3 parâmetros: Tamanho do núcleo da suavização e dois valores para o limiar.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08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Aplicação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Canny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1" y="5105400"/>
            <a:ext cx="3886200" cy="88870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823416"/>
            <a:ext cx="2152650" cy="28194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57415"/>
            <a:ext cx="2057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2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Introdução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Descontinuidade</a:t>
            </a:r>
            <a:r>
              <a:rPr lang="pt-BR" dirty="0"/>
              <a:t>: é dividir uma imagem com base nas mudanças bruscas de intensidade, como as bordas.</a:t>
            </a:r>
          </a:p>
          <a:p>
            <a:r>
              <a:rPr lang="pt-BR" b="1" dirty="0"/>
              <a:t>Similaridade</a:t>
            </a:r>
            <a:r>
              <a:rPr lang="pt-BR" dirty="0"/>
              <a:t>: é dividir uma imagem em regiões que sejam semelhantes de acordo com um conjunto de critérios predefinidos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A limiarização, o crescimento de região e a divisão e fusão de regiões são exemplos desses métodos.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34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Tendo n pontos em uma imagem, suponhamos que queremos encontrar subconjunto desse pontos que pertençam às linhas retas (retas). </a:t>
                </a:r>
              </a:p>
              <a:p>
                <a:r>
                  <a:rPr lang="pt-BR" dirty="0" smtClean="0"/>
                  <a:t>Uma possível solução é encontra primeiro todas as retas determinadas por cada par de pontos e, em seguida, encontrar todos os subconjuntos de pontos que estejam próximos a essas retas em particular.</a:t>
                </a:r>
              </a:p>
              <a:p>
                <a:r>
                  <a:rPr lang="pt-BR" dirty="0" smtClean="0"/>
                  <a:t>Esta metodológica envolve encontrar n(n-1)/2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 smtClean="0"/>
                  <a:t> retas e executar (n)(n(n-1))2 ~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 smtClean="0"/>
                  <a:t> comparações de pontos para todas as retas. Esta é uma tarefa computacionalmente proibitiva em todas as aplicações, menos naquelas mais triviais.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10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40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Hough</a:t>
            </a:r>
            <a:r>
              <a:rPr lang="pt-BR" dirty="0" smtClean="0"/>
              <a:t> (1962) propôs uma abordagem alternativa, comumente chamada de transformada </a:t>
            </a:r>
            <a:r>
              <a:rPr lang="pt-BR" dirty="0" err="1" smtClean="0"/>
              <a:t>Hough</a:t>
            </a:r>
            <a:r>
              <a:rPr lang="pt-BR" dirty="0" smtClean="0"/>
              <a:t>.</a:t>
            </a:r>
          </a:p>
          <a:p>
            <a:r>
              <a:rPr lang="pt-BR" dirty="0" smtClean="0"/>
              <a:t>Muito utilizada para encontrar circunferências e retas.</a:t>
            </a:r>
          </a:p>
          <a:p>
            <a:r>
              <a:rPr lang="pt-BR" dirty="0" smtClean="0"/>
              <a:t>A imagem tem que ser binária</a:t>
            </a:r>
            <a:r>
              <a:rPr lang="pt-BR" dirty="0" smtClean="0"/>
              <a:t>.</a:t>
            </a:r>
          </a:p>
          <a:p>
            <a:r>
              <a:rPr lang="pt-BR" dirty="0" smtClean="0"/>
              <a:t>Muito ruído ele detectar bem o objeto.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96" y="3657600"/>
            <a:ext cx="3267073" cy="26685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370" y="3729116"/>
            <a:ext cx="3286129" cy="27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5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52600"/>
            <a:ext cx="3952968" cy="32891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2600"/>
            <a:ext cx="437403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5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2600"/>
            <a:ext cx="4374037" cy="36576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1" y="1749188"/>
            <a:ext cx="4114800" cy="34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828800"/>
            <a:ext cx="4114800" cy="35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2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1" y="1749188"/>
            <a:ext cx="4114800" cy="3434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15" y="2048300"/>
            <a:ext cx="3754185" cy="30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67300"/>
            <a:ext cx="4038600" cy="333490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1662751"/>
            <a:ext cx="3581401" cy="295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4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078"/>
            <a:ext cx="4129585" cy="343322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16" y="1689722"/>
            <a:ext cx="3892946" cy="325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9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4129362" cy="343322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162" y="1364614"/>
            <a:ext cx="4627690" cy="377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6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4129362" cy="343322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24000"/>
            <a:ext cx="4114800" cy="344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6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" name="CaixaDeTexto 2"/>
          <p:cNvSpPr txBox="1"/>
          <p:nvPr/>
        </p:nvSpPr>
        <p:spPr>
          <a:xfrm>
            <a:off x="215900" y="2133600"/>
            <a:ext cx="908367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 eaLnBrk="1" hangingPunct="1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O </a:t>
            </a:r>
            <a:r>
              <a:rPr lang="pt-BR" sz="2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Thresholding</a:t>
            </a:r>
            <a:r>
              <a:rPr lang="pt-BR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(T)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 de uma imagem binária b(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x,y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) a partir de uma</a:t>
            </a:r>
          </a:p>
          <a:p>
            <a:pPr algn="just" eaLnBrk="1" hangingPunct="1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imagem I(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x,y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) é dado por</a:t>
            </a:r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662" y="3573463"/>
            <a:ext cx="4306675" cy="181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72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smtClean="0"/>
              <a:t>Problema</a:t>
            </a:r>
          </a:p>
          <a:p>
            <a:pPr lvl="1"/>
            <a:r>
              <a:rPr lang="pt-BR" dirty="0" smtClean="0"/>
              <a:t>Conforme o ângulo vai aumentando para a direção de 90º o valor da tangente vai aumentando indefinidamente (tende ao infinito).</a:t>
            </a:r>
          </a:p>
          <a:p>
            <a:pPr lvl="1"/>
            <a:r>
              <a:rPr lang="pt-BR" dirty="0" smtClean="0"/>
              <a:t>Não tem um limite superior.</a:t>
            </a:r>
          </a:p>
          <a:p>
            <a:pPr lvl="1"/>
            <a:r>
              <a:rPr lang="pt-BR" dirty="0" smtClean="0"/>
              <a:t>Equação da reta (inclinação e interceptação)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30489"/>
            <a:ext cx="2933700" cy="254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9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86000"/>
          </a:xfrm>
        </p:spPr>
        <p:txBody>
          <a:bodyPr/>
          <a:lstStyle/>
          <a:p>
            <a:r>
              <a:rPr lang="pt-BR" b="1" dirty="0" smtClean="0"/>
              <a:t>Solução</a:t>
            </a:r>
          </a:p>
          <a:p>
            <a:pPr lvl="1"/>
            <a:r>
              <a:rPr lang="pt-BR" dirty="0" smtClean="0"/>
              <a:t>Equação com coordenada polares.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533529"/>
            <a:ext cx="3276600" cy="27044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0" y="2743200"/>
            <a:ext cx="2963340" cy="28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76400"/>
            <a:ext cx="2581275" cy="29146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63" y="1676400"/>
            <a:ext cx="27908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2571750" cy="2838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676400"/>
            <a:ext cx="31242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5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Fecha o raio, determinar o r, por exemplo, r = 30.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52600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elipse é definida por cinco parâmetros, porém cinco parâmetros na Transformada de </a:t>
            </a:r>
            <a:r>
              <a:rPr lang="pt-BR" dirty="0" err="1"/>
              <a:t>Hough</a:t>
            </a:r>
            <a:r>
              <a:rPr lang="pt-BR" dirty="0"/>
              <a:t> é inviável computacionalmente e requer muita memória. Então será mostrado abaixo a aproximação de </a:t>
            </a:r>
            <a:r>
              <a:rPr lang="pt-BR" dirty="0" err="1"/>
              <a:t>Yuen</a:t>
            </a:r>
            <a:r>
              <a:rPr lang="pt-BR" dirty="0"/>
              <a:t> que separa a tarefa em duas passagens: </a:t>
            </a:r>
          </a:p>
          <a:p>
            <a:r>
              <a:rPr lang="pt-BR" dirty="0"/>
              <a:t>1. identificação do centro da elipse, isto requer dois parâmetros da Transformada de </a:t>
            </a:r>
            <a:r>
              <a:rPr lang="pt-BR" dirty="0" err="1"/>
              <a:t>Hough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2. avaliação dos outros três parâmetros (referentes aos eixos) usando uma simples implementação focada da Transformada de </a:t>
            </a:r>
            <a:r>
              <a:rPr lang="pt-BR" dirty="0" err="1"/>
              <a:t>Hough</a:t>
            </a:r>
            <a:r>
              <a:rPr lang="pt-BR" dirty="0"/>
              <a:t> .</a:t>
            </a:r>
            <a:endParaRPr lang="pt-BR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49228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76200" y="1464860"/>
            <a:ext cx="8991600" cy="4876800"/>
          </a:xfrm>
        </p:spPr>
        <p:txBody>
          <a:bodyPr/>
          <a:lstStyle/>
          <a:p>
            <a:r>
              <a:rPr lang="pt-BR" dirty="0"/>
              <a:t>O centro da elipse pode ser definido como segue</a:t>
            </a:r>
            <a:r>
              <a:rPr lang="pt-BR" dirty="0" smtClean="0"/>
              <a:t>.</a:t>
            </a:r>
          </a:p>
          <a:p>
            <a:r>
              <a:rPr lang="pt-BR" dirty="0" smtClean="0"/>
              <a:t>Considere </a:t>
            </a:r>
            <a:r>
              <a:rPr lang="pt-BR" dirty="0"/>
              <a:t>dois pontos P e Q (veja </a:t>
            </a:r>
            <a:r>
              <a:rPr lang="pt-BR" dirty="0" smtClean="0"/>
              <a:t>figura a seguir) </a:t>
            </a:r>
            <a:r>
              <a:rPr lang="pt-BR" dirty="0"/>
              <a:t>em uma elipse e calcule as tangentes destes pontos. Onde r é o ponto onde estas tangentes cruzam-se e M o ponto central do segmento PQ. </a:t>
            </a:r>
            <a:endParaRPr lang="pt-BR" dirty="0" smtClean="0"/>
          </a:p>
          <a:p>
            <a:r>
              <a:rPr lang="pt-BR" dirty="0" smtClean="0"/>
              <a:t>Para </a:t>
            </a:r>
            <a:r>
              <a:rPr lang="pt-BR" dirty="0"/>
              <a:t>uma elipse perfeita, o centro ficará sobre a linha que origina em r e passa por M. </a:t>
            </a:r>
            <a:endParaRPr lang="pt-BR" dirty="0" smtClean="0"/>
          </a:p>
          <a:p>
            <a:r>
              <a:rPr lang="pt-BR" dirty="0" smtClean="0"/>
              <a:t>Linhas </a:t>
            </a:r>
            <a:r>
              <a:rPr lang="pt-BR" dirty="0"/>
              <a:t>formadas por pares diferentes de pontos da elipse cruzar-se-ão no centro da mesma. </a:t>
            </a:r>
            <a:endParaRPr lang="pt-BR" dirty="0" smtClean="0"/>
          </a:p>
          <a:p>
            <a:r>
              <a:rPr lang="pt-BR" dirty="0" smtClean="0"/>
              <a:t>Esses </a:t>
            </a:r>
            <a:r>
              <a:rPr lang="pt-BR" dirty="0"/>
              <a:t>parâmetros da transformada de </a:t>
            </a:r>
            <a:r>
              <a:rPr lang="pt-BR" dirty="0" err="1"/>
              <a:t>Hough</a:t>
            </a:r>
            <a:r>
              <a:rPr lang="pt-BR" dirty="0"/>
              <a:t> são usados para acumular estas linhas, sendo que o máximo do histograma corresponderá a interseção das mesmas. Como este algoritmo registra uma entrada para cada par de pixel na imagem, é computacionalmente muito exigido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790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752600"/>
            <a:ext cx="4114800" cy="49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Transformada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405062"/>
            <a:ext cx="8248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5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linhas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828800"/>
            <a:ext cx="5371429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0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Uma maneira de extrair objeto do fundo é </a:t>
            </a:r>
            <a:r>
              <a:rPr lang="pt-B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selecionar um limiar T.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charset="0"/>
            </a:endParaRPr>
          </a:p>
          <a:p>
            <a:endParaRPr lang="pt-BR" dirty="0"/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124200"/>
            <a:ext cx="6096000" cy="331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0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linhas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3418"/>
            <a:ext cx="4043019" cy="37767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391" y="1793399"/>
            <a:ext cx="4495800" cy="36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círculos com </a:t>
            </a: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Hough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812474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 eaLnBrk="1" hangingPunct="1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São saliências que dividem as áreas inundadas por diferentes rios (bacias).</a:t>
            </a:r>
          </a:p>
          <a:p>
            <a:pPr marL="342900" indent="-342900" algn="just" eaLnBrk="1" hangingPunct="1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A chuva cai e vai percorrer e ocupar as partes mais baixas do terreno.</a:t>
            </a:r>
          </a:p>
          <a:p>
            <a:pPr marL="342900" indent="-342900" algn="just" eaLnBrk="1" hangingPunct="1">
              <a:defRPr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A água que cair exatamente sobre a linha divisória (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Watershed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) terá a mesma probabilidade de escorrer para qualquer das bacias por ela dividia.</a:t>
            </a:r>
            <a:endParaRPr lang="pt-BR" dirty="0">
              <a:latin typeface="Arial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527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12" y="1524000"/>
            <a:ext cx="68649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" name="CaixaDeTexto 2"/>
          <p:cNvSpPr txBox="1"/>
          <p:nvPr/>
        </p:nvSpPr>
        <p:spPr>
          <a:xfrm>
            <a:off x="381000" y="1447800"/>
            <a:ext cx="86106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Aplicação </a:t>
            </a:r>
            <a:r>
              <a:rPr lang="pt-B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</a:rPr>
              <a:t>Watershed</a:t>
            </a:r>
            <a:endParaRPr lang="pt-BR" sz="2400" dirty="0">
              <a:latin typeface="Arial" charset="0"/>
            </a:endParaRPr>
          </a:p>
        </p:txBody>
      </p:sp>
      <p:pic>
        <p:nvPicPr>
          <p:cNvPr id="5120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895475"/>
            <a:ext cx="660082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3581400"/>
            <a:ext cx="647700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788" y="5181600"/>
            <a:ext cx="644842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 da barragem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construção da barragem é baseada nas imagens binárias, que são membros do espaço de inteiros 2-D.</a:t>
            </a:r>
          </a:p>
          <a:p>
            <a:r>
              <a:rPr lang="pt-BR" dirty="0" smtClean="0"/>
              <a:t>A maneira mais simples de construir barragens separando os conjuntos de pontos binários é usar a dilação morfológica.</a:t>
            </a:r>
            <a:endParaRPr lang="pt-BR" dirty="0"/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0"/>
            <a:ext cx="6850522" cy="2514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89" y="4267200"/>
            <a:ext cx="1414811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Construção da barragem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038600"/>
            <a:ext cx="3733800" cy="2647017"/>
          </a:xfrm>
          <a:prstGeom prst="rect">
            <a:avLst/>
          </a:prstGeom>
        </p:spPr>
      </p:pic>
      <p:sp>
        <p:nvSpPr>
          <p:cNvPr id="11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400"/>
          </a:xfrm>
        </p:spPr>
        <p:txBody>
          <a:bodyPr/>
          <a:lstStyle/>
          <a:p>
            <a:r>
              <a:rPr lang="pt-BR" dirty="0" smtClean="0"/>
              <a:t>Condição (1): a dilatação deve se limitar a q (o centro do elemento estruturante pode ser localizado apenas nos pontos em q durante a dilatação).</a:t>
            </a:r>
          </a:p>
          <a:p>
            <a:r>
              <a:rPr lang="pt-BR" dirty="0" smtClean="0"/>
              <a:t>Condição (2): a dilatação não pode ser realizada em pontos que façam com que os conjuntos dilatados se misturem (tornando-se um único componentes conectado.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787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Outra alternativa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11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pt-BR" dirty="0" smtClean="0"/>
              <a:t>Calcular o gradiente da imagem para todos os pixels, que gera uma imagem com vales e montanhas.</a:t>
            </a:r>
          </a:p>
          <a:p>
            <a:r>
              <a:rPr lang="pt-BR" dirty="0" smtClean="0"/>
              <a:t>As regiões mais baixas seriam correspondentes as de menor gradiente e as mais altas as de maior gradiente.</a:t>
            </a:r>
          </a:p>
          <a:p>
            <a:r>
              <a:rPr lang="pt-BR" dirty="0"/>
              <a:t>O crescimento de regiões seria equivalente a uma </a:t>
            </a:r>
            <a:r>
              <a:rPr lang="pt-BR" dirty="0" smtClean="0"/>
              <a:t>inundação feita </a:t>
            </a:r>
            <a:r>
              <a:rPr lang="pt-BR" dirty="0"/>
              <a:t>a partir da abertura de um pequeno furo nas regiões mais baixas. </a:t>
            </a:r>
            <a:endParaRPr lang="pt-BR" dirty="0" smtClean="0"/>
          </a:p>
          <a:p>
            <a:r>
              <a:rPr lang="pt-BR" dirty="0" smtClean="0"/>
              <a:t>Os segmentos </a:t>
            </a:r>
            <a:r>
              <a:rPr lang="pt-BR" dirty="0"/>
              <a:t>seriam formados por regiões que partindo de um mínimo </a:t>
            </a:r>
            <a:r>
              <a:rPr lang="pt-BR" dirty="0" smtClean="0"/>
              <a:t>local, formassem </a:t>
            </a:r>
            <a:r>
              <a:rPr lang="pt-BR" dirty="0"/>
              <a:t>uma bacia hidrográfica. Daí o nome divisor de águas. </a:t>
            </a:r>
            <a:endParaRPr lang="pt-BR" dirty="0" smtClean="0"/>
          </a:p>
          <a:p>
            <a:r>
              <a:rPr lang="pt-BR" dirty="0" smtClean="0"/>
              <a:t>O agrupamento </a:t>
            </a:r>
            <a:r>
              <a:rPr lang="pt-BR" dirty="0"/>
              <a:t>dos pixels é feito por mecanismos de busca de </a:t>
            </a:r>
            <a:r>
              <a:rPr lang="pt-BR" dirty="0" smtClean="0"/>
              <a:t>valores próximos </a:t>
            </a:r>
            <a:r>
              <a:rPr lang="pt-BR" dirty="0"/>
              <a:t>a partir de cada mínimo local.</a:t>
            </a:r>
          </a:p>
        </p:txBody>
      </p:sp>
    </p:spTree>
    <p:extLst>
      <p:ext uri="{BB962C8B-B14F-4D97-AF65-F5344CB8AC3E}">
        <p14:creationId xmlns:p14="http://schemas.microsoft.com/office/powerpoint/2010/main" val="22796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810000"/>
              </a:xfrm>
            </p:spPr>
            <p:txBody>
              <a:bodyPr/>
              <a:lstStyle/>
              <a:p>
                <a:r>
                  <a:rPr lang="pt-B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</a:rPr>
                  <a:t>Quando T é uma constante aplicável a uma imagem inteira, o processo dado nessa equação é conhecido como limiarização global.</a:t>
                </a:r>
              </a:p>
              <a:p>
                <a:r>
                  <a:rPr lang="pt-B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</a:rPr>
                  <a:t>Quando o valor de T muda ao longo da imagem, usamos o termo limiarização variável.</a:t>
                </a:r>
              </a:p>
              <a:p>
                <a:r>
                  <a:rPr lang="pt-BR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charset="0"/>
                  </a:rPr>
                  <a:t>Segmentação Múltipla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)≤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endParaRPr>
              </a:p>
              <a:p>
                <a:endPara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810000"/>
              </a:xfrm>
              <a:blipFill rotWithShape="0">
                <a:blip r:embed="rId2"/>
                <a:stretch>
                  <a:fillRect l="-667" t="-1120" r="-1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</p:spTree>
    <p:extLst>
      <p:ext uri="{BB962C8B-B14F-4D97-AF65-F5344CB8AC3E}">
        <p14:creationId xmlns:p14="http://schemas.microsoft.com/office/powerpoint/2010/main" val="74241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Limiarização (complexo)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50" y="1524000"/>
            <a:ext cx="883656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Detecção de pontos isolados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76800"/>
          </a:xfrm>
        </p:spPr>
        <p:txBody>
          <a:bodyPr/>
          <a:lstStyle/>
          <a:p>
            <a:r>
              <a:rPr lang="pt-BR" dirty="0" smtClean="0"/>
              <a:t>Utiliza derivada de 2ª ordem (Laplaciano).</a:t>
            </a:r>
          </a:p>
          <a:p>
            <a:r>
              <a:rPr lang="pt-BR" dirty="0" smtClean="0"/>
              <a:t>Pode ser implementada usando uma máscara.</a:t>
            </a:r>
            <a:endParaRPr lang="pt-BR" dirty="0"/>
          </a:p>
        </p:txBody>
      </p:sp>
      <p:sp>
        <p:nvSpPr>
          <p:cNvPr id="368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sp>
        <p:nvSpPr>
          <p:cNvPr id="3686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 sz="18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6614444" cy="4114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0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rilho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1639</TotalTime>
  <Words>1598</Words>
  <Application>Microsoft Office PowerPoint</Application>
  <PresentationFormat>Apresentação na tela (4:3)</PresentationFormat>
  <Paragraphs>230</Paragraphs>
  <Slides>67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0" baseType="lpstr">
      <vt:lpstr>Arial</vt:lpstr>
      <vt:lpstr>Cambria Math</vt:lpstr>
      <vt:lpstr>Brilho</vt:lpstr>
      <vt:lpstr>Segementação de imagens</vt:lpstr>
      <vt:lpstr>Segmentação</vt:lpstr>
      <vt:lpstr>Introdução</vt:lpstr>
      <vt:lpstr>Introdução</vt:lpstr>
      <vt:lpstr>Limiarização</vt:lpstr>
      <vt:lpstr>Limiarização</vt:lpstr>
      <vt:lpstr>Limiarização</vt:lpstr>
      <vt:lpstr>Limiarização (complexo)</vt:lpstr>
      <vt:lpstr>Detecção de pontos isolados</vt:lpstr>
      <vt:lpstr>Detecção de pontos isolados</vt:lpstr>
      <vt:lpstr>Detecção de pontos isolados</vt:lpstr>
      <vt:lpstr>Detecção de pontos isolados</vt:lpstr>
      <vt:lpstr>Detecção de linhas</vt:lpstr>
      <vt:lpstr>Detecção de linhas</vt:lpstr>
      <vt:lpstr>Detecção de linhas</vt:lpstr>
      <vt:lpstr>Modelo de bordas</vt:lpstr>
      <vt:lpstr>Modelo de bordas</vt:lpstr>
      <vt:lpstr>Modelo de bordas (Reais)</vt:lpstr>
      <vt:lpstr>Comportamento 1ª e 2ª derivada</vt:lpstr>
      <vt:lpstr>Detecção básica de bordas</vt:lpstr>
      <vt:lpstr>Detecção básica de bordas</vt:lpstr>
      <vt:lpstr>Propriedade do gradiente</vt:lpstr>
      <vt:lpstr>Mascara para calcular o gradiente</vt:lpstr>
      <vt:lpstr>Para direções diagonais</vt:lpstr>
      <vt:lpstr>Aplicação do Sobel</vt:lpstr>
      <vt:lpstr>Detector de bordas com Canny</vt:lpstr>
      <vt:lpstr>Detector de bordas com Canny</vt:lpstr>
      <vt:lpstr>Detector de bordas com Canny</vt:lpstr>
      <vt:lpstr>Detector de bordas com Canny</vt:lpstr>
      <vt:lpstr>Usa convolução (relembrando)</vt:lpstr>
      <vt:lpstr>Algoritmo de Canny</vt:lpstr>
      <vt:lpstr>Supressão de não máximos</vt:lpstr>
      <vt:lpstr>Supressão de não máximos</vt:lpstr>
      <vt:lpstr>Limiarização por histerese</vt:lpstr>
      <vt:lpstr>Limiarização por histerese</vt:lpstr>
      <vt:lpstr>Limiarização por histerese</vt:lpstr>
      <vt:lpstr>Limiarização por histerese</vt:lpstr>
      <vt:lpstr>Canny</vt:lpstr>
      <vt:lpstr>Aplicação Canny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Transformada Hough</vt:lpstr>
      <vt:lpstr>Detecção de linhas com Hough</vt:lpstr>
      <vt:lpstr>Detecção de linhas com Hough</vt:lpstr>
      <vt:lpstr>Detecção de círculos com Hough</vt:lpstr>
      <vt:lpstr>Watershed</vt:lpstr>
      <vt:lpstr>Watershed</vt:lpstr>
      <vt:lpstr>Watershed</vt:lpstr>
      <vt:lpstr>Construção da barragem</vt:lpstr>
      <vt:lpstr>Construção da barragem</vt:lpstr>
      <vt:lpstr>Outra alternativa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 Castelo</dc:creator>
  <cp:lastModifiedBy>Nielsen C. Damasceno</cp:lastModifiedBy>
  <cp:revision>436</cp:revision>
  <cp:lastPrinted>2012-09-20T20:22:34Z</cp:lastPrinted>
  <dcterms:created xsi:type="dcterms:W3CDTF">1601-01-01T00:00:00Z</dcterms:created>
  <dcterms:modified xsi:type="dcterms:W3CDTF">2016-10-27T17:30:54Z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